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1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05T15:39:08.76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hr-HR" altLang="sr-Latn-RS" dirty="0"/>
              <a:t>Ukupan prihod od svih djelatnosti ostvaren u nekoj zemlji zove se bruto domaći proizvod (BDP). Najčešće se iskazuje u američkim dolarima, novčanoj jedinici vodećeg</a:t>
            </a:r>
          </a:p>
          <a:p>
            <a:pPr>
              <a:spcBef>
                <a:spcPct val="0"/>
              </a:spcBef>
            </a:pPr>
            <a:r>
              <a:rPr lang="hr-HR" altLang="sr-Latn-RS" dirty="0"/>
              <a:t>gospodarstva svijeta. </a:t>
            </a:r>
            <a:r>
              <a:rPr lang="hr-HR" altLang="sr-Latn-RS" i="1" dirty="0"/>
              <a:t>Kako se punim imenom zove ta zemlja?</a:t>
            </a:r>
            <a:endParaRPr lang="hr-HR" altLang="sr-Latn-RS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2641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Razlike u razvijenosti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29AF686-E180-496D-A989-9D01C7556D1F}"/>
              </a:ext>
            </a:extLst>
          </p:cNvPr>
          <p:cNvSpPr txBox="1"/>
          <p:nvPr/>
        </p:nvSpPr>
        <p:spPr>
          <a:xfrm>
            <a:off x="506027" y="1402672"/>
            <a:ext cx="324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OPĆA OBILJEŽJA EUROPE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09D3927-D01C-4DCF-9EB8-019B5F30D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geografskih otkrića</a:t>
            </a:r>
          </a:p>
          <a:p>
            <a:r>
              <a:rPr lang="hr-HR" dirty="0"/>
              <a:t>industrija 2.pol.18.st. – nova radna mjesta, povećala se količina proizvoda na tržištu i poboljšanje životnog standarda</a:t>
            </a:r>
          </a:p>
          <a:p>
            <a:r>
              <a:rPr lang="hr-HR" dirty="0"/>
              <a:t>sirovine i energenti – središte razvoja</a:t>
            </a:r>
          </a:p>
          <a:p>
            <a:r>
              <a:rPr lang="hr-HR" dirty="0"/>
              <a:t>Druga industrijska revolucija – nove industrijske regije na mjestima najveće prometne dostupnosti</a:t>
            </a:r>
          </a:p>
          <a:p>
            <a:r>
              <a:rPr lang="hr-HR" dirty="0" err="1"/>
              <a:t>tercijarizacija</a:t>
            </a:r>
            <a:r>
              <a:rPr lang="hr-HR" dirty="0"/>
              <a:t> društva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B9ACEB0-756C-49BE-AF8E-AB0EDB3B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Brži gospodarski razvoj na zapadu Europe</a:t>
            </a:r>
          </a:p>
        </p:txBody>
      </p:sp>
    </p:spTree>
    <p:extLst>
      <p:ext uri="{BB962C8B-B14F-4D97-AF65-F5344CB8AC3E}">
        <p14:creationId xmlns:p14="http://schemas.microsoft.com/office/powerpoint/2010/main" val="75424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7800705-A50A-4CC8-AABA-86FF14B2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491" y="1562470"/>
            <a:ext cx="7413817" cy="461937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6936E03-EFC8-4DF8-ADC6-21C78232444F}"/>
              </a:ext>
            </a:extLst>
          </p:cNvPr>
          <p:cNvSpPr txBox="1"/>
          <p:nvPr/>
        </p:nvSpPr>
        <p:spPr>
          <a:xfrm>
            <a:off x="8487052" y="2219417"/>
            <a:ext cx="307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Pojasnite značenje pojmova. U bilježnicu zapišite prostorni obuhvat Plave, Žute i Zlatne banane.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CE05307-8BE9-4AB9-8DE4-1A8366F5C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13" y="3835366"/>
            <a:ext cx="2545672" cy="27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32848CF-4F05-4A4D-8A98-646B21158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493" y="1856307"/>
            <a:ext cx="7638586" cy="4821128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C3A8719C-0C06-4944-9E9E-83E41701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24" y="1423269"/>
            <a:ext cx="10515600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Posljedice neravnomjernoga gospodarskog razvoja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3165C86-F844-48F7-9EA5-B470B041897B}"/>
              </a:ext>
            </a:extLst>
          </p:cNvPr>
          <p:cNvSpPr txBox="1"/>
          <p:nvPr/>
        </p:nvSpPr>
        <p:spPr>
          <a:xfrm>
            <a:off x="8196146" y="2627175"/>
            <a:ext cx="3691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Izdvojite države s visokim nacionalnim dohotkom po stanovniku 2019.</a:t>
            </a:r>
          </a:p>
          <a:p>
            <a:r>
              <a:rPr lang="hr-HR" sz="2400" i="1" dirty="0"/>
              <a:t>Koje države imaju niži srednji dohodak?</a:t>
            </a:r>
          </a:p>
          <a:p>
            <a:r>
              <a:rPr lang="hr-HR" sz="2400" i="1" dirty="0"/>
              <a:t>U koji stupanj ubrajamo Hrvatsku?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F19A632-7233-4A79-BAFF-9A7CDACAD2B3}"/>
              </a:ext>
            </a:extLst>
          </p:cNvPr>
          <p:cNvSpPr txBox="1"/>
          <p:nvPr/>
        </p:nvSpPr>
        <p:spPr>
          <a:xfrm>
            <a:off x="5992427" y="5557421"/>
            <a:ext cx="562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JEZGRA: sjever, zapad, jug i srednji dio Europe</a:t>
            </a:r>
          </a:p>
          <a:p>
            <a:r>
              <a:rPr lang="hr-HR" dirty="0"/>
              <a:t>PERIFERIJA: istok i jugoistok Europe</a:t>
            </a:r>
          </a:p>
        </p:txBody>
      </p:sp>
    </p:spTree>
    <p:extLst>
      <p:ext uri="{BB962C8B-B14F-4D97-AF65-F5344CB8AC3E}">
        <p14:creationId xmlns:p14="http://schemas.microsoft.com/office/powerpoint/2010/main" val="32797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A6AFA53-5D20-44BD-87BB-E216BF1D1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01" y="1113804"/>
            <a:ext cx="7301649" cy="5251828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0E0B3E5-DBD8-4C9D-A6CD-65F7475D8240}"/>
              </a:ext>
            </a:extLst>
          </p:cNvPr>
          <p:cNvSpPr txBox="1"/>
          <p:nvPr/>
        </p:nvSpPr>
        <p:spPr>
          <a:xfrm>
            <a:off x="8531441" y="2228295"/>
            <a:ext cx="34001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Proučite tematsku kartu. Koje su države 2020. imale najviši HDI indeks? Koje su imale indeks ispod 0,8?</a:t>
            </a:r>
          </a:p>
          <a:p>
            <a:r>
              <a:rPr lang="hr-HR" sz="2000" i="1" dirty="0"/>
              <a:t>Koliki je indeks HDI za Hrvatsku?</a:t>
            </a:r>
          </a:p>
        </p:txBody>
      </p:sp>
    </p:spTree>
    <p:extLst>
      <p:ext uri="{BB962C8B-B14F-4D97-AF65-F5344CB8AC3E}">
        <p14:creationId xmlns:p14="http://schemas.microsoft.com/office/powerpoint/2010/main" val="10790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2FE017-5FD9-4E77-8F9D-A4C9CF4F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3" y="1265664"/>
            <a:ext cx="3932237" cy="1711568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DD23F1C-3F59-46A2-B8AA-FF419720A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762" y="1898686"/>
            <a:ext cx="3932237" cy="2051539"/>
          </a:xfrm>
        </p:spPr>
        <p:txBody>
          <a:bodyPr/>
          <a:lstStyle/>
          <a:p>
            <a:r>
              <a:rPr lang="hr-HR" dirty="0"/>
              <a:t>- Riješite radnu bilježnicu str. 54-56.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5854EA2C-7475-486D-B0FF-3A4F8F9ED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66247"/>
              </p:ext>
            </p:extLst>
          </p:nvPr>
        </p:nvGraphicFramePr>
        <p:xfrm>
          <a:off x="3453415" y="466078"/>
          <a:ext cx="8738585" cy="503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827">
                  <a:extLst>
                    <a:ext uri="{9D8B030D-6E8A-4147-A177-3AD203B41FA5}">
                      <a16:colId xmlns:a16="http://schemas.microsoft.com/office/drawing/2014/main" val="4128142763"/>
                    </a:ext>
                  </a:extLst>
                </a:gridCol>
                <a:gridCol w="2274586">
                  <a:extLst>
                    <a:ext uri="{9D8B030D-6E8A-4147-A177-3AD203B41FA5}">
                      <a16:colId xmlns:a16="http://schemas.microsoft.com/office/drawing/2014/main" val="3723012631"/>
                    </a:ext>
                  </a:extLst>
                </a:gridCol>
                <a:gridCol w="2274586">
                  <a:extLst>
                    <a:ext uri="{9D8B030D-6E8A-4147-A177-3AD203B41FA5}">
                      <a16:colId xmlns:a16="http://schemas.microsoft.com/office/drawing/2014/main" val="1159436829"/>
                    </a:ext>
                  </a:extLst>
                </a:gridCol>
                <a:gridCol w="2274586">
                  <a:extLst>
                    <a:ext uri="{9D8B030D-6E8A-4147-A177-3AD203B41FA5}">
                      <a16:colId xmlns:a16="http://schemas.microsoft.com/office/drawing/2014/main" val="3661449286"/>
                    </a:ext>
                  </a:extLst>
                </a:gridCol>
              </a:tblGrid>
              <a:tr h="336739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408354"/>
                  </a:ext>
                </a:extLst>
              </a:tr>
              <a:tr h="1127403">
                <a:tc>
                  <a:txBody>
                    <a:bodyPr/>
                    <a:lstStyle/>
                    <a:p>
                      <a:r>
                        <a:rPr lang="hr-H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hr-HR" sz="1200" kern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bjasniti uzroke i posljedice neravnomjernoga gospodarskog </a:t>
                      </a:r>
                      <a:r>
                        <a:rPr lang="pl-PL" sz="1200" kern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razvoja Europe te pokazuje na geografskoj karti prostore najveće </a:t>
                      </a:r>
                      <a:r>
                        <a:rPr lang="hr-HR" sz="1200" kern="1200" dirty="0">
                          <a:solidFill>
                            <a:srgbClr val="231F2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razvijenosti.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24332"/>
                  </a:ext>
                </a:extLst>
              </a:tr>
              <a:tr h="906373">
                <a:tc>
                  <a:txBody>
                    <a:bodyPr/>
                    <a:lstStyle/>
                    <a:p>
                      <a:r>
                        <a:rPr lang="hr-HR" sz="1200" dirty="0"/>
                        <a:t>Razlikovati stupanj gospodarske razvijenosti pojedinih područja.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097868"/>
                  </a:ext>
                </a:extLst>
              </a:tr>
              <a:tr h="979272">
                <a:tc>
                  <a:txBody>
                    <a:bodyPr/>
                    <a:lstStyle/>
                    <a:p>
                      <a:r>
                        <a:rPr lang="hr-HR" sz="1200" dirty="0"/>
                        <a:t>O</a:t>
                      </a:r>
                      <a:r>
                        <a:rPr lang="nn-NO" sz="1200" dirty="0"/>
                        <a:t>bjasniti pojam europske periferije i jezgre.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441973"/>
                  </a:ext>
                </a:extLst>
              </a:tr>
              <a:tr h="1599513">
                <a:tc>
                  <a:txBody>
                    <a:bodyPr/>
                    <a:lstStyle/>
                    <a:p>
                      <a:r>
                        <a:rPr lang="hr-HR" sz="1200" dirty="0"/>
                        <a:t>Odrediti mjesto razvijenosti Republike Hrvatske s obzirom na ostale države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02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EE3F492-5655-450B-9AF9-62ABC7D0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A21A519-5B7C-4CC8-AEA6-78A30721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400" kern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 će </a:t>
            </a:r>
            <a:r>
              <a:rPr lang="hr-HR" sz="24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bjasniti uzroke i posljedice neravnomjernoga gospodarskog </a:t>
            </a:r>
            <a:r>
              <a:rPr lang="pl-PL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razvoja Europe te pokazuje na geografskoj karti prostore najveće </a:t>
            </a:r>
            <a:r>
              <a:rPr lang="hr-HR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razvijenosti.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400" kern="12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 će </a:t>
            </a:r>
            <a:r>
              <a:rPr lang="hr-HR" sz="2400" kern="12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razlikovati stupanj gospodarske razvijenosti pojedinih područja.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 će </a:t>
            </a:r>
            <a:r>
              <a:rPr lang="hr-HR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objasniti pojam europske periferije i jezgre.</a:t>
            </a:r>
          </a:p>
          <a:p>
            <a:pPr marL="342900" lvl="0" indent="-3429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Učenik će </a:t>
            </a:r>
            <a:r>
              <a:rPr lang="hr-HR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odrediti mjesto razvijenosti Republike Hrvatske s obzirom na ostale države Europe.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911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CFEE33C-A065-42ED-983C-6B8462D45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Jezgra: od juga Skandinavije do sjeverne Italije</a:t>
            </a:r>
          </a:p>
          <a:p>
            <a:r>
              <a:rPr lang="hr-HR" dirty="0"/>
              <a:t>Periferija: istok, jugoistok Europe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E9131EF-231E-48F9-B365-30ED8561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Jezgra i periferija Europe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7AFC8CA-08BA-4A52-BB72-E1A470F8F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36" y="4144900"/>
            <a:ext cx="5400675" cy="23145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5636F1B-044E-4EC6-9935-C5A65185EAE6}"/>
              </a:ext>
            </a:extLst>
          </p:cNvPr>
          <p:cNvSpPr txBox="1"/>
          <p:nvPr/>
        </p:nvSpPr>
        <p:spPr>
          <a:xfrm>
            <a:off x="7014117" y="4144900"/>
            <a:ext cx="4339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Proučite ove dvije fotografije. Uočavate li razlike? Koja fotografija prikazuje jezgru, a koja periferiju? Po čemu to zaključujete.</a:t>
            </a:r>
          </a:p>
        </p:txBody>
      </p:sp>
    </p:spTree>
    <p:extLst>
      <p:ext uri="{BB962C8B-B14F-4D97-AF65-F5344CB8AC3E}">
        <p14:creationId xmlns:p14="http://schemas.microsoft.com/office/powerpoint/2010/main" val="37085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6F816E-4434-49A1-BC59-B53AB520F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959644"/>
            <a:ext cx="5157787" cy="2637571"/>
          </a:xfrm>
        </p:spPr>
        <p:txBody>
          <a:bodyPr>
            <a:normAutofit fontScale="92500"/>
          </a:bodyPr>
          <a:lstStyle/>
          <a:p>
            <a:r>
              <a:rPr lang="hr-HR" dirty="0"/>
              <a:t>udio zaposlenih prema sektorima djelatnosti</a:t>
            </a:r>
          </a:p>
          <a:p>
            <a:r>
              <a:rPr lang="hr-HR" dirty="0"/>
              <a:t>BDP-bruto društveni proizvod</a:t>
            </a:r>
          </a:p>
          <a:p>
            <a:r>
              <a:rPr lang="hr-HR" dirty="0"/>
              <a:t>BND-bruto nacionalni dohodak (nacionalni dohodak po stanovniku)</a:t>
            </a:r>
          </a:p>
          <a:p>
            <a:r>
              <a:rPr lang="hr-HR" dirty="0"/>
              <a:t>HDI-indeks ljudskog razvoja</a:t>
            </a: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36564DF9-F38D-41E5-A33F-FB899D46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Pokazatelji razvijenosti europskoga gospodarstva</a:t>
            </a:r>
          </a:p>
        </p:txBody>
      </p:sp>
      <p:pic>
        <p:nvPicPr>
          <p:cNvPr id="9" name="Content Placeholder 17" descr="dolar.jpg">
            <a:extLst>
              <a:ext uri="{FF2B5EF4-FFF2-40B4-BE49-F238E27FC236}">
                <a16:creationId xmlns:a16="http://schemas.microsoft.com/office/drawing/2014/main" id="{47A0B75D-EE11-4D94-A212-2597EBDA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5182" y="3267307"/>
            <a:ext cx="4762023" cy="25381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19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44E453C0-4BBA-4965-95B7-2F49AB54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29" y="1908834"/>
            <a:ext cx="8451542" cy="37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B347900-664F-48B4-9476-3AB6A1D6A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49" y="2727651"/>
            <a:ext cx="9258634" cy="3430079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id="{FC8D36F7-0266-46D4-B072-3E553E87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Gospodarska struktura</a:t>
            </a:r>
          </a:p>
        </p:txBody>
      </p:sp>
    </p:spTree>
    <p:extLst>
      <p:ext uri="{BB962C8B-B14F-4D97-AF65-F5344CB8AC3E}">
        <p14:creationId xmlns:p14="http://schemas.microsoft.com/office/powerpoint/2010/main" val="1624079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6F30E1D-BE5A-4F1A-A9CD-36D6AE78E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538" y="1393351"/>
            <a:ext cx="9672268" cy="2885686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B70FA0E-0C8F-4451-8033-B6F05E731BDD}"/>
              </a:ext>
            </a:extLst>
          </p:cNvPr>
          <p:cNvSpPr txBox="1"/>
          <p:nvPr/>
        </p:nvSpPr>
        <p:spPr>
          <a:xfrm>
            <a:off x="656948" y="4460120"/>
            <a:ext cx="9672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Životni standard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D99EC08-0F06-4FB2-9928-63ECAFFE7026}"/>
              </a:ext>
            </a:extLst>
          </p:cNvPr>
          <p:cNvSpPr txBox="1"/>
          <p:nvPr/>
        </p:nvSpPr>
        <p:spPr>
          <a:xfrm>
            <a:off x="443883" y="5202315"/>
            <a:ext cx="953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broj osobnih računala, internetski korisnici, osobni automobil na 1000 stanovnika, stanovanje (veličina stambenog prostora, zdravstvena i socijalna zaštita, potrošnja energije po stanovniku), smrtnost dojenčadi, očekivana životna dob (…)</a:t>
            </a:r>
          </a:p>
        </p:txBody>
      </p:sp>
    </p:spTree>
    <p:extLst>
      <p:ext uri="{BB962C8B-B14F-4D97-AF65-F5344CB8AC3E}">
        <p14:creationId xmlns:p14="http://schemas.microsoft.com/office/powerpoint/2010/main" val="176387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65BF40B4-3E39-43AC-85A6-BD8590142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prirodni i društveni čimbenici</a:t>
            </a:r>
          </a:p>
          <a:p>
            <a:r>
              <a:rPr lang="hr-HR" sz="2400" dirty="0"/>
              <a:t>geografski smještaj i nadmorska visina             klima i tlo</a:t>
            </a:r>
          </a:p>
          <a:p>
            <a:r>
              <a:rPr lang="hr-HR" sz="2400" dirty="0"/>
              <a:t>geološka starost             raspodjela rudnih bogatstava</a:t>
            </a:r>
          </a:p>
          <a:p>
            <a:r>
              <a:rPr lang="hr-HR" sz="2400" dirty="0"/>
              <a:t>društveni sastav i gospodarska politika              razvoj pojedinih sektora i gospodarskih grana</a:t>
            </a:r>
          </a:p>
          <a:p>
            <a:r>
              <a:rPr lang="hr-HR" sz="2400" dirty="0"/>
              <a:t>industrijalizacija i razvoj prometa = razvoj obala i naselja uz obalu – proces: </a:t>
            </a:r>
            <a:r>
              <a:rPr lang="hr-HR" sz="2400" b="1" dirty="0" err="1"/>
              <a:t>litoralizacija</a:t>
            </a:r>
            <a:endParaRPr lang="hr-HR" sz="2400" b="1" dirty="0"/>
          </a:p>
          <a:p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D85ACB0-A7AE-4512-92ED-DA0ED839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Uzroci neravnomjernog gospodarskog razvoja</a:t>
            </a:r>
          </a:p>
        </p:txBody>
      </p:sp>
      <p:sp>
        <p:nvSpPr>
          <p:cNvPr id="4" name="Strelica: desno 3">
            <a:extLst>
              <a:ext uri="{FF2B5EF4-FFF2-40B4-BE49-F238E27FC236}">
                <a16:creationId xmlns:a16="http://schemas.microsoft.com/office/drawing/2014/main" id="{7EBE12C9-9201-4DDA-8745-7646FABB2404}"/>
              </a:ext>
            </a:extLst>
          </p:cNvPr>
          <p:cNvSpPr/>
          <p:nvPr/>
        </p:nvSpPr>
        <p:spPr>
          <a:xfrm>
            <a:off x="5779362" y="3608773"/>
            <a:ext cx="798991" cy="18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desno 4">
            <a:extLst>
              <a:ext uri="{FF2B5EF4-FFF2-40B4-BE49-F238E27FC236}">
                <a16:creationId xmlns:a16="http://schemas.microsoft.com/office/drawing/2014/main" id="{11E063A1-C04E-4BB3-81CC-D0BF01CA26F2}"/>
              </a:ext>
            </a:extLst>
          </p:cNvPr>
          <p:cNvSpPr/>
          <p:nvPr/>
        </p:nvSpPr>
        <p:spPr>
          <a:xfrm>
            <a:off x="5862218" y="4505768"/>
            <a:ext cx="798991" cy="18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AF58E9C1-F61B-4A9F-8EE4-B2F513104741}"/>
              </a:ext>
            </a:extLst>
          </p:cNvPr>
          <p:cNvSpPr/>
          <p:nvPr/>
        </p:nvSpPr>
        <p:spPr>
          <a:xfrm>
            <a:off x="3110140" y="4046739"/>
            <a:ext cx="798991" cy="186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58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FCFAC85-1D9A-492D-8A47-F13FF6DC7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707" y="1757779"/>
            <a:ext cx="8604335" cy="325388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46E1EC1-E589-4D8D-8386-D1578DB77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042" y="1633491"/>
            <a:ext cx="2221562" cy="21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3489</TotalTime>
  <Words>458</Words>
  <Application>Microsoft Office PowerPoint</Application>
  <PresentationFormat>Široki zaslon</PresentationFormat>
  <Paragraphs>55</Paragraphs>
  <Slides>15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Calibri Light</vt:lpstr>
      <vt:lpstr>Calibri</vt:lpstr>
      <vt:lpstr>Office Theme</vt:lpstr>
      <vt:lpstr>Razlike u razvijenosti</vt:lpstr>
      <vt:lpstr>ISHODI</vt:lpstr>
      <vt:lpstr>Jezgra i periferija Europe</vt:lpstr>
      <vt:lpstr>Pokazatelji razvijenosti europskoga gospodarstva</vt:lpstr>
      <vt:lpstr>PowerPoint prezentacija</vt:lpstr>
      <vt:lpstr>Gospodarska struktura</vt:lpstr>
      <vt:lpstr>PowerPoint prezentacija</vt:lpstr>
      <vt:lpstr>Uzroci neravnomjernog gospodarskog razvoja</vt:lpstr>
      <vt:lpstr>PowerPoint prezentacija</vt:lpstr>
      <vt:lpstr>Brži gospodarski razvoj na zapadu Europe</vt:lpstr>
      <vt:lpstr>PowerPoint prezentacija</vt:lpstr>
      <vt:lpstr>Posljedice neravnomjernoga gospodarskog razvoja</vt:lpstr>
      <vt:lpstr>PowerPoint prezentacija</vt:lpstr>
      <vt:lpstr>Ponovimo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81</cp:revision>
  <dcterms:created xsi:type="dcterms:W3CDTF">2021-01-04T08:54:24Z</dcterms:created>
  <dcterms:modified xsi:type="dcterms:W3CDTF">2021-07-05T14:13:27Z</dcterms:modified>
</cp:coreProperties>
</file>